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58" r:id="rId5"/>
    <p:sldId id="273" r:id="rId6"/>
    <p:sldId id="259" r:id="rId7"/>
    <p:sldId id="260" r:id="rId8"/>
    <p:sldId id="274" r:id="rId9"/>
    <p:sldId id="261" r:id="rId10"/>
    <p:sldId id="268" r:id="rId11"/>
    <p:sldId id="275" r:id="rId12"/>
    <p:sldId id="264" r:id="rId13"/>
    <p:sldId id="270" r:id="rId14"/>
    <p:sldId id="276" r:id="rId15"/>
    <p:sldId id="262" r:id="rId16"/>
    <p:sldId id="269" r:id="rId17"/>
    <p:sldId id="277" r:id="rId18"/>
    <p:sldId id="263" r:id="rId19"/>
    <p:sldId id="265" r:id="rId20"/>
    <p:sldId id="266" r:id="rId21"/>
    <p:sldId id="267"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8" d="100"/>
          <a:sy n="58" d="100"/>
        </p:scale>
        <p:origin x="-169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njiaman:Documents:Project%20Site%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njiaman:Documents:Project%20Site%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manjiaman:Documents:Project%20Site%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a:lstStyle/>
          <a:p>
            <a:pPr>
              <a:defRPr/>
            </a:pPr>
            <a:r>
              <a:rPr lang="en-US"/>
              <a:t>Impact of Being a Student-Athlete on Social Life</a:t>
            </a:r>
          </a:p>
        </c:rich>
      </c:tx>
      <c:layout/>
      <c:overlay val="0"/>
    </c:title>
    <c:autoTitleDeleted val="0"/>
    <c:plotArea>
      <c:layout/>
      <c:barChart>
        <c:barDir val="col"/>
        <c:grouping val="clustered"/>
        <c:varyColors val="0"/>
        <c:ser>
          <c:idx val="0"/>
          <c:order val="0"/>
          <c:invertIfNegative val="0"/>
          <c:cat>
            <c:strRef>
              <c:f>Sheet1!$E$5:$F$5</c:f>
              <c:strCache>
                <c:ptCount val="2"/>
                <c:pt idx="0">
                  <c:v>Positive Impact</c:v>
                </c:pt>
                <c:pt idx="1">
                  <c:v>Negative Impact</c:v>
                </c:pt>
              </c:strCache>
            </c:strRef>
          </c:cat>
          <c:val>
            <c:numRef>
              <c:f>Sheet1!$E$6:$F$6</c:f>
              <c:numCache>
                <c:formatCode>General</c:formatCode>
                <c:ptCount val="2"/>
                <c:pt idx="0">
                  <c:v>7.0</c:v>
                </c:pt>
                <c:pt idx="1">
                  <c:v>3.0</c:v>
                </c:pt>
              </c:numCache>
            </c:numRef>
          </c:val>
        </c:ser>
        <c:dLbls>
          <c:showLegendKey val="0"/>
          <c:showVal val="0"/>
          <c:showCatName val="0"/>
          <c:showSerName val="0"/>
          <c:showPercent val="0"/>
          <c:showBubbleSize val="0"/>
        </c:dLbls>
        <c:gapWidth val="150"/>
        <c:axId val="-2111966968"/>
        <c:axId val="-2133884040"/>
      </c:barChart>
      <c:catAx>
        <c:axId val="-2111966968"/>
        <c:scaling>
          <c:orientation val="minMax"/>
        </c:scaling>
        <c:delete val="0"/>
        <c:axPos val="b"/>
        <c:majorTickMark val="out"/>
        <c:minorTickMark val="none"/>
        <c:tickLblPos val="nextTo"/>
        <c:crossAx val="-2133884040"/>
        <c:crosses val="autoZero"/>
        <c:auto val="1"/>
        <c:lblAlgn val="ctr"/>
        <c:lblOffset val="100"/>
        <c:noMultiLvlLbl val="0"/>
      </c:catAx>
      <c:valAx>
        <c:axId val="-2133884040"/>
        <c:scaling>
          <c:orientation val="minMax"/>
        </c:scaling>
        <c:delete val="0"/>
        <c:axPos val="l"/>
        <c:majorGridlines/>
        <c:title>
          <c:tx>
            <c:rich>
              <a:bodyPr rot="-5400000" vert="horz"/>
              <a:lstStyle/>
              <a:p>
                <a:pPr>
                  <a:defRPr/>
                </a:pPr>
                <a:r>
                  <a:rPr lang="en-US"/>
                  <a:t>Number of People</a:t>
                </a:r>
              </a:p>
            </c:rich>
          </c:tx>
          <c:layout/>
          <c:overlay val="0"/>
        </c:title>
        <c:numFmt formatCode="General" sourceLinked="1"/>
        <c:majorTickMark val="out"/>
        <c:minorTickMark val="none"/>
        <c:tickLblPos val="nextTo"/>
        <c:crossAx val="-211196696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a:lstStyle/>
          <a:p>
            <a:pPr>
              <a:defRPr/>
            </a:pPr>
            <a:r>
              <a:rPr lang="en-US"/>
              <a:t>What Sphere Suffers the Most</a:t>
            </a:r>
          </a:p>
        </c:rich>
      </c:tx>
      <c:layout/>
      <c:overlay val="0"/>
    </c:title>
    <c:autoTitleDeleted val="0"/>
    <c:plotArea>
      <c:layout/>
      <c:barChart>
        <c:barDir val="col"/>
        <c:grouping val="clustered"/>
        <c:varyColors val="0"/>
        <c:ser>
          <c:idx val="0"/>
          <c:order val="0"/>
          <c:invertIfNegative val="0"/>
          <c:cat>
            <c:strRef>
              <c:f>Sheet1!$C$28:$E$28</c:f>
              <c:strCache>
                <c:ptCount val="3"/>
                <c:pt idx="0">
                  <c:v>Academic</c:v>
                </c:pt>
                <c:pt idx="1">
                  <c:v>Athletic</c:v>
                </c:pt>
                <c:pt idx="2">
                  <c:v>Social</c:v>
                </c:pt>
              </c:strCache>
            </c:strRef>
          </c:cat>
          <c:val>
            <c:numRef>
              <c:f>Sheet1!$C$29:$E$29</c:f>
              <c:numCache>
                <c:formatCode>General</c:formatCode>
                <c:ptCount val="3"/>
                <c:pt idx="0">
                  <c:v>5.0</c:v>
                </c:pt>
                <c:pt idx="1">
                  <c:v>2.0</c:v>
                </c:pt>
                <c:pt idx="2">
                  <c:v>3.0</c:v>
                </c:pt>
              </c:numCache>
            </c:numRef>
          </c:val>
        </c:ser>
        <c:dLbls>
          <c:showLegendKey val="0"/>
          <c:showVal val="0"/>
          <c:showCatName val="0"/>
          <c:showSerName val="0"/>
          <c:showPercent val="0"/>
          <c:showBubbleSize val="0"/>
        </c:dLbls>
        <c:gapWidth val="150"/>
        <c:axId val="-2108276632"/>
        <c:axId val="-2108273688"/>
      </c:barChart>
      <c:catAx>
        <c:axId val="-2108276632"/>
        <c:scaling>
          <c:orientation val="minMax"/>
        </c:scaling>
        <c:delete val="0"/>
        <c:axPos val="b"/>
        <c:majorTickMark val="out"/>
        <c:minorTickMark val="none"/>
        <c:tickLblPos val="nextTo"/>
        <c:crossAx val="-2108273688"/>
        <c:crosses val="autoZero"/>
        <c:auto val="1"/>
        <c:lblAlgn val="ctr"/>
        <c:lblOffset val="100"/>
        <c:noMultiLvlLbl val="0"/>
      </c:catAx>
      <c:valAx>
        <c:axId val="-2108273688"/>
        <c:scaling>
          <c:orientation val="minMax"/>
        </c:scaling>
        <c:delete val="0"/>
        <c:axPos val="l"/>
        <c:majorGridlines/>
        <c:title>
          <c:tx>
            <c:rich>
              <a:bodyPr rot="-5400000" vert="horz"/>
              <a:lstStyle/>
              <a:p>
                <a:pPr>
                  <a:defRPr/>
                </a:pPr>
                <a:r>
                  <a:rPr lang="en-US"/>
                  <a:t>Number of People</a:t>
                </a:r>
              </a:p>
            </c:rich>
          </c:tx>
          <c:layout/>
          <c:overlay val="0"/>
        </c:title>
        <c:numFmt formatCode="General" sourceLinked="1"/>
        <c:majorTickMark val="out"/>
        <c:minorTickMark val="none"/>
        <c:tickLblPos val="nextTo"/>
        <c:crossAx val="-210827663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4"/>
    </mc:Choice>
    <mc:Fallback>
      <c:style val="44"/>
    </mc:Fallback>
  </mc:AlternateContent>
  <c:chart>
    <c:title>
      <c:tx>
        <c:rich>
          <a:bodyPr/>
          <a:lstStyle/>
          <a:p>
            <a:pPr>
              <a:defRPr/>
            </a:pPr>
            <a:r>
              <a:rPr lang="en-US"/>
              <a:t>Negative Impacts of Being a Student-Athlete</a:t>
            </a:r>
          </a:p>
        </c:rich>
      </c:tx>
      <c:layout/>
      <c:overlay val="0"/>
    </c:title>
    <c:autoTitleDeleted val="0"/>
    <c:plotArea>
      <c:layout/>
      <c:barChart>
        <c:barDir val="col"/>
        <c:grouping val="clustered"/>
        <c:varyColors val="0"/>
        <c:ser>
          <c:idx val="0"/>
          <c:order val="0"/>
          <c:invertIfNegative val="0"/>
          <c:cat>
            <c:strRef>
              <c:f>Sheet1!$H$28:$K$28</c:f>
              <c:strCache>
                <c:ptCount val="4"/>
                <c:pt idx="0">
                  <c:v>Lack of Time</c:v>
                </c:pt>
                <c:pt idx="1">
                  <c:v>Stress</c:v>
                </c:pt>
                <c:pt idx="2">
                  <c:v>Worse Social Life</c:v>
                </c:pt>
                <c:pt idx="3">
                  <c:v>None</c:v>
                </c:pt>
              </c:strCache>
            </c:strRef>
          </c:cat>
          <c:val>
            <c:numRef>
              <c:f>Sheet1!$H$29:$K$29</c:f>
              <c:numCache>
                <c:formatCode>General</c:formatCode>
                <c:ptCount val="4"/>
                <c:pt idx="0">
                  <c:v>7.0</c:v>
                </c:pt>
                <c:pt idx="1">
                  <c:v>5.0</c:v>
                </c:pt>
                <c:pt idx="2">
                  <c:v>3.0</c:v>
                </c:pt>
                <c:pt idx="3">
                  <c:v>3.0</c:v>
                </c:pt>
              </c:numCache>
            </c:numRef>
          </c:val>
        </c:ser>
        <c:dLbls>
          <c:showLegendKey val="0"/>
          <c:showVal val="0"/>
          <c:showCatName val="0"/>
          <c:showSerName val="0"/>
          <c:showPercent val="0"/>
          <c:showBubbleSize val="0"/>
        </c:dLbls>
        <c:gapWidth val="150"/>
        <c:axId val="-2109572968"/>
        <c:axId val="-2109635208"/>
      </c:barChart>
      <c:catAx>
        <c:axId val="-2109572968"/>
        <c:scaling>
          <c:orientation val="minMax"/>
        </c:scaling>
        <c:delete val="0"/>
        <c:axPos val="b"/>
        <c:majorTickMark val="out"/>
        <c:minorTickMark val="none"/>
        <c:tickLblPos val="nextTo"/>
        <c:crossAx val="-2109635208"/>
        <c:crosses val="autoZero"/>
        <c:auto val="1"/>
        <c:lblAlgn val="ctr"/>
        <c:lblOffset val="100"/>
        <c:noMultiLvlLbl val="0"/>
      </c:catAx>
      <c:valAx>
        <c:axId val="-2109635208"/>
        <c:scaling>
          <c:orientation val="minMax"/>
        </c:scaling>
        <c:delete val="0"/>
        <c:axPos val="l"/>
        <c:majorGridlines/>
        <c:title>
          <c:tx>
            <c:rich>
              <a:bodyPr rot="-5400000" vert="horz"/>
              <a:lstStyle/>
              <a:p>
                <a:pPr>
                  <a:defRPr/>
                </a:pPr>
                <a:r>
                  <a:rPr lang="en-US"/>
                  <a:t>Number of People</a:t>
                </a:r>
              </a:p>
            </c:rich>
          </c:tx>
          <c:layout/>
          <c:overlay val="0"/>
        </c:title>
        <c:numFmt formatCode="General" sourceLinked="1"/>
        <c:majorTickMark val="out"/>
        <c:minorTickMark val="none"/>
        <c:tickLblPos val="nextTo"/>
        <c:crossAx val="-2109572968"/>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8/31/15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8/31/15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8/31/15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8/31/15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8/31/15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8/31/15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8/31/15</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8/31/15</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Student Athletics</a:t>
            </a:r>
            <a:endParaRPr lang="en-US" dirty="0"/>
          </a:p>
        </p:txBody>
      </p:sp>
      <p:sp>
        <p:nvSpPr>
          <p:cNvPr id="3" name="Subtitle 2"/>
          <p:cNvSpPr>
            <a:spLocks noGrp="1"/>
          </p:cNvSpPr>
          <p:nvPr>
            <p:ph type="subTitle" idx="1"/>
          </p:nvPr>
        </p:nvSpPr>
        <p:spPr/>
        <p:txBody>
          <a:bodyPr/>
          <a:lstStyle/>
          <a:p>
            <a:r>
              <a:rPr lang="en-US" dirty="0" smtClean="0"/>
              <a:t>By: Aman Manji</a:t>
            </a:r>
            <a:endParaRPr lang="en-US" dirty="0"/>
          </a:p>
        </p:txBody>
      </p:sp>
    </p:spTree>
    <p:extLst>
      <p:ext uri="{BB962C8B-B14F-4D97-AF65-F5344CB8AC3E}">
        <p14:creationId xmlns:p14="http://schemas.microsoft.com/office/powerpoint/2010/main" val="13291806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Sphere</a:t>
            </a:r>
            <a:endParaRPr lang="en-US" dirty="0"/>
          </a:p>
        </p:txBody>
      </p:sp>
      <p:sp>
        <p:nvSpPr>
          <p:cNvPr id="3" name="Content Placeholder 2"/>
          <p:cNvSpPr>
            <a:spLocks noGrp="1"/>
          </p:cNvSpPr>
          <p:nvPr>
            <p:ph idx="1"/>
          </p:nvPr>
        </p:nvSpPr>
        <p:spPr/>
        <p:txBody>
          <a:bodyPr/>
          <a:lstStyle/>
          <a:p>
            <a:r>
              <a:rPr lang="en-US" dirty="0"/>
              <a:t>While not always true, student-athletes may feel that college athletics has inhibited their social development, leaving them with minor interests outside sport and a </a:t>
            </a:r>
            <a:r>
              <a:rPr lang="en-US" dirty="0" err="1" smtClean="0"/>
              <a:t>unidimensional</a:t>
            </a:r>
            <a:r>
              <a:rPr lang="en-US" dirty="0" smtClean="0"/>
              <a:t> </a:t>
            </a:r>
            <a:r>
              <a:rPr lang="en-US" dirty="0"/>
              <a:t>perception of themselves</a:t>
            </a:r>
            <a:r>
              <a:rPr lang="en-US" dirty="0" smtClean="0"/>
              <a:t>.</a:t>
            </a:r>
          </a:p>
          <a:p>
            <a:r>
              <a:rPr lang="en-US" dirty="0"/>
              <a:t>Student-athletes who are dissatisfied with their peer interactions have a higher chance of doing poorly in academics. </a:t>
            </a:r>
            <a:endParaRPr lang="en-US" dirty="0" smtClean="0"/>
          </a:p>
          <a:p>
            <a:pPr marL="0" indent="0">
              <a:buNone/>
            </a:pPr>
            <a:endParaRPr lang="en-US" dirty="0"/>
          </a:p>
        </p:txBody>
      </p:sp>
    </p:spTree>
    <p:extLst>
      <p:ext uri="{BB962C8B-B14F-4D97-AF65-F5344CB8AC3E}">
        <p14:creationId xmlns:p14="http://schemas.microsoft.com/office/powerpoint/2010/main" val="38860689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Life</a:t>
            </a:r>
            <a:endParaRPr lang="en-US" dirty="0"/>
          </a:p>
        </p:txBody>
      </p:sp>
      <p:pic>
        <p:nvPicPr>
          <p:cNvPr id="4" name="Content Placeholder 3"/>
          <p:cNvPicPr>
            <a:picLocks noGrp="1" noChangeAspect="1"/>
          </p:cNvPicPr>
          <p:nvPr>
            <p:ph idx="1"/>
          </p:nvPr>
        </p:nvPicPr>
        <p:blipFill>
          <a:blip r:embed="rId2"/>
          <a:srcRect t="8754" b="8754"/>
          <a:stretch>
            <a:fillRect/>
          </a:stretch>
        </p:blipFill>
        <p:spPr/>
      </p:pic>
    </p:spTree>
    <p:extLst>
      <p:ext uri="{BB962C8B-B14F-4D97-AF65-F5344CB8AC3E}">
        <p14:creationId xmlns:p14="http://schemas.microsoft.com/office/powerpoint/2010/main" val="26815391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Life</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Student-athletes lead emotional lives in both the classroom and the field, whether or not they show it. Student-athletes are bound to experience the highs and lows that come with competing in both an academic and athletic setting</a:t>
            </a:r>
            <a:r>
              <a:rPr lang="en-US" dirty="0" smtClean="0"/>
              <a:t>.</a:t>
            </a:r>
          </a:p>
          <a:p>
            <a:r>
              <a:rPr lang="en-US" dirty="0"/>
              <a:t>A study conducted by </a:t>
            </a:r>
            <a:r>
              <a:rPr lang="en-US" dirty="0" err="1"/>
              <a:t>Valiente</a:t>
            </a:r>
            <a:r>
              <a:rPr lang="en-US" dirty="0"/>
              <a:t> et al. found that positive emotion such as joy, hope, and pride are positively correlated with a student's academic performance and overall achievement and vice versa. Therefore, if a student-athlete experiences negative emotion due to failure in sport and allows their mental state to carryover into the classroom their grades could suffer.</a:t>
            </a:r>
          </a:p>
        </p:txBody>
      </p:sp>
    </p:spTree>
    <p:extLst>
      <p:ext uri="{BB962C8B-B14F-4D97-AF65-F5344CB8AC3E}">
        <p14:creationId xmlns:p14="http://schemas.microsoft.com/office/powerpoint/2010/main" val="412821718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Life</a:t>
            </a:r>
            <a:endParaRPr lang="en-US" dirty="0"/>
          </a:p>
        </p:txBody>
      </p:sp>
      <p:sp>
        <p:nvSpPr>
          <p:cNvPr id="3" name="Content Placeholder 2"/>
          <p:cNvSpPr>
            <a:spLocks noGrp="1"/>
          </p:cNvSpPr>
          <p:nvPr>
            <p:ph idx="1"/>
          </p:nvPr>
        </p:nvSpPr>
        <p:spPr/>
        <p:txBody>
          <a:bodyPr/>
          <a:lstStyle/>
          <a:p>
            <a:r>
              <a:rPr lang="en-US" dirty="0"/>
              <a:t>Often times being part of a sports team can foster an individual's emotional well-being by providing a sense of belonging, support, and purpose</a:t>
            </a:r>
            <a:r>
              <a:rPr lang="en-US" dirty="0" smtClean="0"/>
              <a:t>.</a:t>
            </a:r>
          </a:p>
          <a:p>
            <a:r>
              <a:rPr lang="en-US" dirty="0"/>
              <a:t>There are, of course, both pros and cons to being a student-athlete and experiencing the emotional shifts that come with it. The manner in which a student-athlete deals with these emotions will determine both the outcome of their actions and the success they achieve on the field and in the classroom. </a:t>
            </a:r>
            <a:endParaRPr lang="en-US" dirty="0"/>
          </a:p>
        </p:txBody>
      </p:sp>
    </p:spTree>
    <p:extLst>
      <p:ext uri="{BB962C8B-B14F-4D97-AF65-F5344CB8AC3E}">
        <p14:creationId xmlns:p14="http://schemas.microsoft.com/office/powerpoint/2010/main" val="13369564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Expectation</a:t>
            </a:r>
            <a:endParaRPr lang="en-US" dirty="0"/>
          </a:p>
        </p:txBody>
      </p:sp>
      <p:pic>
        <p:nvPicPr>
          <p:cNvPr id="4" name="Content Placeholder 3"/>
          <p:cNvPicPr>
            <a:picLocks noGrp="1" noChangeAspect="1"/>
          </p:cNvPicPr>
          <p:nvPr>
            <p:ph idx="1"/>
          </p:nvPr>
        </p:nvPicPr>
        <p:blipFill>
          <a:blip r:embed="rId2"/>
          <a:srcRect t="8766" b="8766"/>
          <a:stretch>
            <a:fillRect/>
          </a:stretch>
        </p:blipFill>
        <p:spPr/>
      </p:pic>
    </p:spTree>
    <p:extLst>
      <p:ext uri="{BB962C8B-B14F-4D97-AF65-F5344CB8AC3E}">
        <p14:creationId xmlns:p14="http://schemas.microsoft.com/office/powerpoint/2010/main" val="424270892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Expectation</a:t>
            </a:r>
            <a:endParaRPr lang="en-US" dirty="0"/>
          </a:p>
        </p:txBody>
      </p:sp>
      <p:sp>
        <p:nvSpPr>
          <p:cNvPr id="3" name="Content Placeholder 2"/>
          <p:cNvSpPr>
            <a:spLocks noGrp="1"/>
          </p:cNvSpPr>
          <p:nvPr>
            <p:ph idx="1"/>
          </p:nvPr>
        </p:nvSpPr>
        <p:spPr/>
        <p:txBody>
          <a:bodyPr/>
          <a:lstStyle/>
          <a:p>
            <a:r>
              <a:rPr lang="en-US" dirty="0"/>
              <a:t>Student-athletes experience societal expectation when it comes to athletic and academic success. They feel the immense pressure involved in achieving "success" both on the field and in the classroom. </a:t>
            </a:r>
            <a:endParaRPr lang="en-US" dirty="0" smtClean="0"/>
          </a:p>
          <a:p>
            <a:r>
              <a:rPr lang="en-US" dirty="0"/>
              <a:t>A study done by Jeffrey Lucas found that college athletes earn fewer bachelor's degrees, take longer to graduate, have lower grades, and undertake an easier curriculum.</a:t>
            </a:r>
          </a:p>
        </p:txBody>
      </p:sp>
    </p:spTree>
    <p:extLst>
      <p:ext uri="{BB962C8B-B14F-4D97-AF65-F5344CB8AC3E}">
        <p14:creationId xmlns:p14="http://schemas.microsoft.com/office/powerpoint/2010/main" val="4239112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Societal Expectation</a:t>
            </a:r>
            <a:endParaRPr lang="en-US" dirty="0"/>
          </a:p>
        </p:txBody>
      </p:sp>
      <p:sp>
        <p:nvSpPr>
          <p:cNvPr id="3" name="Content Placeholder 2"/>
          <p:cNvSpPr>
            <a:spLocks noGrp="1"/>
          </p:cNvSpPr>
          <p:nvPr>
            <p:ph idx="1"/>
          </p:nvPr>
        </p:nvSpPr>
        <p:spPr/>
        <p:txBody>
          <a:bodyPr/>
          <a:lstStyle/>
          <a:p>
            <a:r>
              <a:rPr lang="en-US" dirty="0" smtClean="0"/>
              <a:t>There </a:t>
            </a:r>
            <a:r>
              <a:rPr lang="en-US" dirty="0"/>
              <a:t>are also studies that support the social benefits of being involved on a sports team including the reduction of risky behavior and the enhancing of development in adolescents</a:t>
            </a:r>
            <a:r>
              <a:rPr lang="en-US" dirty="0" smtClean="0"/>
              <a:t>.</a:t>
            </a:r>
          </a:p>
          <a:p>
            <a:r>
              <a:rPr lang="en-US" dirty="0"/>
              <a:t>If student-athletes fail to balance their athletics and academics their emotional life is prone to negative consequences. Therefore, the societal expectation placed on student-athletes has a substantial impact on their well-being. </a:t>
            </a:r>
          </a:p>
        </p:txBody>
      </p:sp>
    </p:spTree>
    <p:extLst>
      <p:ext uri="{BB962C8B-B14F-4D97-AF65-F5344CB8AC3E}">
        <p14:creationId xmlns:p14="http://schemas.microsoft.com/office/powerpoint/2010/main" val="325308696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Careers</a:t>
            </a:r>
            <a:endParaRPr lang="en-US" dirty="0"/>
          </a:p>
        </p:txBody>
      </p:sp>
      <p:pic>
        <p:nvPicPr>
          <p:cNvPr id="4" name="Content Placeholder 3"/>
          <p:cNvPicPr>
            <a:picLocks noGrp="1" noChangeAspect="1"/>
          </p:cNvPicPr>
          <p:nvPr>
            <p:ph idx="1"/>
          </p:nvPr>
        </p:nvPicPr>
        <p:blipFill>
          <a:blip r:embed="rId2"/>
          <a:srcRect t="8873" b="8873"/>
          <a:stretch>
            <a:fillRect/>
          </a:stretch>
        </p:blipFill>
        <p:spPr/>
      </p:pic>
    </p:spTree>
    <p:extLst>
      <p:ext uri="{BB962C8B-B14F-4D97-AF65-F5344CB8AC3E}">
        <p14:creationId xmlns:p14="http://schemas.microsoft.com/office/powerpoint/2010/main" val="35397374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Careers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majority of student-athletes are forced to give up their respective sports after college and enter corporate America. They are no longer defined by their athletic accomplishments, but rather their ability to perform in the workplace</a:t>
            </a:r>
            <a:r>
              <a:rPr lang="en-US" dirty="0" smtClean="0"/>
              <a:t>.</a:t>
            </a:r>
          </a:p>
          <a:p>
            <a:r>
              <a:rPr lang="en-US" dirty="0"/>
              <a:t>Often times, this is a drastic change for those who were once consumed by their physical activity. There is a shift in the former student-athletes emotional lives as they no longer experience the highs and lows on the field or court, but rather in the office. This adaptation can be too difficult for some resulting in alternate career paths such as becoming a coach of their respective sports. </a:t>
            </a:r>
          </a:p>
        </p:txBody>
      </p:sp>
    </p:spTree>
    <p:extLst>
      <p:ext uri="{BB962C8B-B14F-4D97-AF65-F5344CB8AC3E}">
        <p14:creationId xmlns:p14="http://schemas.microsoft.com/office/powerpoint/2010/main" val="18827316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graphicFrame>
        <p:nvGraphicFramePr>
          <p:cNvPr id="6" name="Content Placeholder 5"/>
          <p:cNvGraphicFramePr>
            <a:graphicFrameLocks noGrp="1"/>
          </p:cNvGraphicFramePr>
          <p:nvPr>
            <p:ph idx="1"/>
          </p:nvPr>
        </p:nvGraphicFramePr>
        <p:xfrm>
          <a:off x="765175" y="2070100"/>
          <a:ext cx="7612063" cy="4183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75977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DOES BEING A STUDENT-ATHLETE NEGATIVELY IMPACT A PERSON'S SOCIAL AND EMOTIONAL LIFE?</a:t>
            </a:r>
            <a:endParaRPr lang="en-US" sz="2400" dirty="0"/>
          </a:p>
        </p:txBody>
      </p:sp>
      <p:sp>
        <p:nvSpPr>
          <p:cNvPr id="3" name="Content Placeholder 2"/>
          <p:cNvSpPr>
            <a:spLocks noGrp="1"/>
          </p:cNvSpPr>
          <p:nvPr>
            <p:ph idx="1"/>
          </p:nvPr>
        </p:nvSpPr>
        <p:spPr/>
        <p:txBody>
          <a:bodyPr/>
          <a:lstStyle/>
          <a:p>
            <a:r>
              <a:rPr lang="en-US" dirty="0"/>
              <a:t>The term student-athlete implies that all students who are enrolled in an institution and play college sports are involved in secondary activities that enhance their education</a:t>
            </a:r>
            <a:r>
              <a:rPr lang="en-US" dirty="0" smtClean="0"/>
              <a:t>.</a:t>
            </a:r>
          </a:p>
          <a:p>
            <a:r>
              <a:rPr lang="en-US" dirty="0"/>
              <a:t>Student-athletes often feel they must choose two of the following: </a:t>
            </a:r>
            <a:r>
              <a:rPr lang="en-US" dirty="0" smtClean="0"/>
              <a:t>academics, athletics, or a social life.</a:t>
            </a:r>
          </a:p>
          <a:p>
            <a:r>
              <a:rPr lang="en-US" dirty="0" smtClean="0"/>
              <a:t>All </a:t>
            </a:r>
            <a:r>
              <a:rPr lang="en-US" dirty="0"/>
              <a:t>of </a:t>
            </a:r>
            <a:r>
              <a:rPr lang="en-US" dirty="0" smtClean="0"/>
              <a:t>the </a:t>
            </a:r>
            <a:r>
              <a:rPr lang="en-US" dirty="0"/>
              <a:t>spheres are interrelated and what happens in one sphere will automatically affect the others.</a:t>
            </a:r>
            <a:endParaRPr lang="en-US" dirty="0"/>
          </a:p>
        </p:txBody>
      </p:sp>
    </p:spTree>
    <p:extLst>
      <p:ext uri="{BB962C8B-B14F-4D97-AF65-F5344CB8AC3E}">
        <p14:creationId xmlns:p14="http://schemas.microsoft.com/office/powerpoint/2010/main" val="11142703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graphicFrame>
        <p:nvGraphicFramePr>
          <p:cNvPr id="4" name="Content Placeholder 3"/>
          <p:cNvGraphicFramePr>
            <a:graphicFrameLocks noGrp="1"/>
          </p:cNvGraphicFramePr>
          <p:nvPr>
            <p:ph idx="1"/>
          </p:nvPr>
        </p:nvGraphicFramePr>
        <p:xfrm>
          <a:off x="765175" y="2070100"/>
          <a:ext cx="7612063" cy="4183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300845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graphicFrame>
        <p:nvGraphicFramePr>
          <p:cNvPr id="4" name="Content Placeholder 3"/>
          <p:cNvGraphicFramePr>
            <a:graphicFrameLocks noGrp="1"/>
          </p:cNvGraphicFramePr>
          <p:nvPr>
            <p:ph idx="1"/>
          </p:nvPr>
        </p:nvGraphicFramePr>
        <p:xfrm>
          <a:off x="765175" y="2070100"/>
          <a:ext cx="7612063" cy="4183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153634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normAutofit lnSpcReduction="10000"/>
          </a:bodyPr>
          <a:lstStyle/>
          <a:p>
            <a:r>
              <a:rPr lang="en-US" dirty="0"/>
              <a:t>Seven out of the ten interviewed student-athletes said that being part of a sports team had a positive impact on their social life. </a:t>
            </a:r>
            <a:endParaRPr lang="en-US" dirty="0" smtClean="0"/>
          </a:p>
          <a:p>
            <a:r>
              <a:rPr lang="en-US" dirty="0"/>
              <a:t>When asked what sphere suffers the most the majority of student-athletes responded that the academic sphere does</a:t>
            </a:r>
            <a:r>
              <a:rPr lang="en-US" dirty="0" smtClean="0"/>
              <a:t>.</a:t>
            </a:r>
          </a:p>
          <a:p>
            <a:r>
              <a:rPr lang="en-US" dirty="0" smtClean="0"/>
              <a:t>When asked </a:t>
            </a:r>
            <a:r>
              <a:rPr lang="en-US" dirty="0"/>
              <a:t>what (if any) negative impacts does being a student-athlete have on an </a:t>
            </a:r>
            <a:r>
              <a:rPr lang="en-US" dirty="0" smtClean="0"/>
              <a:t>individual the </a:t>
            </a:r>
            <a:r>
              <a:rPr lang="en-US" dirty="0"/>
              <a:t>three most commonly cited </a:t>
            </a:r>
            <a:r>
              <a:rPr lang="en-US" dirty="0" smtClean="0"/>
              <a:t>reasons </a:t>
            </a:r>
            <a:r>
              <a:rPr lang="en-US" dirty="0"/>
              <a:t>were a lack of time, stress, and a </a:t>
            </a:r>
            <a:r>
              <a:rPr lang="en-US" dirty="0" smtClean="0"/>
              <a:t>worsened </a:t>
            </a:r>
            <a:r>
              <a:rPr lang="en-US" dirty="0"/>
              <a:t>social life.</a:t>
            </a:r>
            <a:endParaRPr lang="en-US" dirty="0"/>
          </a:p>
        </p:txBody>
      </p:sp>
    </p:spTree>
    <p:extLst>
      <p:ext uri="{BB962C8B-B14F-4D97-AF65-F5344CB8AC3E}">
        <p14:creationId xmlns:p14="http://schemas.microsoft.com/office/powerpoint/2010/main" val="13286656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Sphere</a:t>
            </a:r>
            <a:endParaRPr lang="en-US" dirty="0"/>
          </a:p>
        </p:txBody>
      </p:sp>
      <p:pic>
        <p:nvPicPr>
          <p:cNvPr id="5" name="Content Placeholder 4"/>
          <p:cNvPicPr>
            <a:picLocks noGrp="1" noChangeAspect="1"/>
          </p:cNvPicPr>
          <p:nvPr>
            <p:ph idx="1"/>
          </p:nvPr>
        </p:nvPicPr>
        <p:blipFill>
          <a:blip r:embed="rId2"/>
          <a:srcRect t="28466" b="28466"/>
          <a:stretch>
            <a:fillRect/>
          </a:stretch>
        </p:blipFill>
        <p:spPr/>
      </p:pic>
    </p:spTree>
    <p:extLst>
      <p:ext uri="{BB962C8B-B14F-4D97-AF65-F5344CB8AC3E}">
        <p14:creationId xmlns:p14="http://schemas.microsoft.com/office/powerpoint/2010/main" val="13091633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Sphere</a:t>
            </a:r>
            <a:endParaRPr lang="en-US" dirty="0"/>
          </a:p>
        </p:txBody>
      </p:sp>
      <p:sp>
        <p:nvSpPr>
          <p:cNvPr id="3" name="Content Placeholder 2"/>
          <p:cNvSpPr>
            <a:spLocks noGrp="1"/>
          </p:cNvSpPr>
          <p:nvPr>
            <p:ph idx="1"/>
          </p:nvPr>
        </p:nvSpPr>
        <p:spPr/>
        <p:txBody>
          <a:bodyPr>
            <a:normAutofit fontScale="92500"/>
          </a:bodyPr>
          <a:lstStyle/>
          <a:p>
            <a:r>
              <a:rPr lang="en-US" dirty="0"/>
              <a:t>R</a:t>
            </a:r>
            <a:r>
              <a:rPr lang="en-US" dirty="0" smtClean="0"/>
              <a:t>esearchers </a:t>
            </a:r>
            <a:r>
              <a:rPr lang="en-US" dirty="0"/>
              <a:t>found that </a:t>
            </a:r>
            <a:r>
              <a:rPr lang="en-US" dirty="0" smtClean="0"/>
              <a:t>athletes were </a:t>
            </a:r>
            <a:r>
              <a:rPr lang="en-US" dirty="0"/>
              <a:t>motivated to obtain a degree when they first enrolled in college, contrary to popular belief that student-athletes use college athletics as a means </a:t>
            </a:r>
            <a:r>
              <a:rPr lang="en-US" dirty="0"/>
              <a:t>enter the professional realm of sports</a:t>
            </a:r>
            <a:r>
              <a:rPr lang="en-US" dirty="0" smtClean="0"/>
              <a:t>.</a:t>
            </a:r>
          </a:p>
          <a:p>
            <a:r>
              <a:rPr lang="en-US" dirty="0" smtClean="0"/>
              <a:t>Throughout their college years, the athletes continually lowered their educational goals due to the "fatigue from training, traveling and competition, insufficient time for studying, isolation from the general student population, differential treatment from faculty, and pressures from coaches and alumni" (Alder and Alder).</a:t>
            </a:r>
            <a:endParaRPr lang="en-US" dirty="0">
              <a:solidFill>
                <a:srgbClr val="FFFFFF"/>
              </a:solidFill>
            </a:endParaRPr>
          </a:p>
        </p:txBody>
      </p:sp>
    </p:spTree>
    <p:extLst>
      <p:ext uri="{BB962C8B-B14F-4D97-AF65-F5344CB8AC3E}">
        <p14:creationId xmlns:p14="http://schemas.microsoft.com/office/powerpoint/2010/main" val="14313506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Sphere</a:t>
            </a:r>
            <a:endParaRPr lang="en-US" dirty="0"/>
          </a:p>
        </p:txBody>
      </p:sp>
      <p:pic>
        <p:nvPicPr>
          <p:cNvPr id="4" name="Content Placeholder 3"/>
          <p:cNvPicPr>
            <a:picLocks noGrp="1" noChangeAspect="1"/>
          </p:cNvPicPr>
          <p:nvPr>
            <p:ph idx="1"/>
          </p:nvPr>
        </p:nvPicPr>
        <p:blipFill>
          <a:blip r:embed="rId2"/>
          <a:srcRect t="5650" b="5650"/>
          <a:stretch>
            <a:fillRect/>
          </a:stretch>
        </p:blipFill>
        <p:spPr/>
      </p:pic>
    </p:spTree>
    <p:extLst>
      <p:ext uri="{BB962C8B-B14F-4D97-AF65-F5344CB8AC3E}">
        <p14:creationId xmlns:p14="http://schemas.microsoft.com/office/powerpoint/2010/main" val="38333795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Sphere</a:t>
            </a:r>
            <a:endParaRPr lang="en-US" dirty="0"/>
          </a:p>
        </p:txBody>
      </p:sp>
      <p:sp>
        <p:nvSpPr>
          <p:cNvPr id="3" name="Content Placeholder 2"/>
          <p:cNvSpPr>
            <a:spLocks noGrp="1"/>
          </p:cNvSpPr>
          <p:nvPr>
            <p:ph idx="1"/>
          </p:nvPr>
        </p:nvSpPr>
        <p:spPr/>
        <p:txBody>
          <a:bodyPr>
            <a:normAutofit lnSpcReduction="10000"/>
          </a:bodyPr>
          <a:lstStyle/>
          <a:p>
            <a:r>
              <a:rPr lang="en-US" dirty="0"/>
              <a:t>Student-athletes who first arrive at college display great enthusiasm for their sport according to a study done by Patricia Miller. They sought individual achievement and a feeling of satisfaction associated with training vigorously and competing well. </a:t>
            </a:r>
            <a:endParaRPr lang="en-US" dirty="0" smtClean="0"/>
          </a:p>
          <a:p>
            <a:r>
              <a:rPr lang="en-US" dirty="0"/>
              <a:t>Throughout their university careers, the students implemented lifestyle changes as they complained of having little to no time for schoolwork and were often fatigued from athletics. As the athletics season intensified students fell behind on coursework and their grades began to suffer.</a:t>
            </a:r>
            <a:endParaRPr lang="en-US" dirty="0"/>
          </a:p>
        </p:txBody>
      </p:sp>
    </p:spTree>
    <p:extLst>
      <p:ext uri="{BB962C8B-B14F-4D97-AF65-F5344CB8AC3E}">
        <p14:creationId xmlns:p14="http://schemas.microsoft.com/office/powerpoint/2010/main" val="236344564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Athletic Sphere</a:t>
            </a:r>
            <a:endParaRPr lang="en-US" dirty="0"/>
          </a:p>
        </p:txBody>
      </p:sp>
      <p:sp>
        <p:nvSpPr>
          <p:cNvPr id="3" name="Content Placeholder 2"/>
          <p:cNvSpPr>
            <a:spLocks noGrp="1"/>
          </p:cNvSpPr>
          <p:nvPr>
            <p:ph idx="1"/>
          </p:nvPr>
        </p:nvSpPr>
        <p:spPr/>
        <p:txBody>
          <a:bodyPr>
            <a:normAutofit fontScale="92500" lnSpcReduction="10000"/>
          </a:bodyPr>
          <a:lstStyle/>
          <a:p>
            <a:r>
              <a:rPr lang="en-US" dirty="0"/>
              <a:t>When academics take priority, as it should according to the N.C.A.A, athletic achievement takes a backseat. Student-athletes regularly experience great stress in achieving their maximum potential in academics, athletics and their social life</a:t>
            </a:r>
            <a:r>
              <a:rPr lang="en-US" dirty="0" smtClean="0"/>
              <a:t>.</a:t>
            </a:r>
          </a:p>
          <a:p>
            <a:r>
              <a:rPr lang="en-US" dirty="0" smtClean="0"/>
              <a:t>Due </a:t>
            </a:r>
            <a:r>
              <a:rPr lang="en-US" dirty="0"/>
              <a:t>to society's encouragement of "academics comes first," student-athletes will often choose their academic and social spheres over their athletic sphere. This is primarily due to the fact that after college, nearly all student-athlete's athletic careers come to an end as they realize obtaining a professional career is highly improbable. </a:t>
            </a:r>
          </a:p>
        </p:txBody>
      </p:sp>
    </p:spTree>
    <p:extLst>
      <p:ext uri="{BB962C8B-B14F-4D97-AF65-F5344CB8AC3E}">
        <p14:creationId xmlns:p14="http://schemas.microsoft.com/office/powerpoint/2010/main" val="13532889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Sphere</a:t>
            </a:r>
            <a:endParaRPr lang="en-US" dirty="0"/>
          </a:p>
        </p:txBody>
      </p:sp>
      <p:pic>
        <p:nvPicPr>
          <p:cNvPr id="4" name="Content Placeholder 3"/>
          <p:cNvPicPr>
            <a:picLocks noGrp="1" noChangeAspect="1"/>
          </p:cNvPicPr>
          <p:nvPr>
            <p:ph idx="1"/>
          </p:nvPr>
        </p:nvPicPr>
        <p:blipFill>
          <a:blip r:embed="rId2"/>
          <a:srcRect t="12539" b="12539"/>
          <a:stretch>
            <a:fillRect/>
          </a:stretch>
        </p:blipFill>
        <p:spPr/>
      </p:pic>
    </p:spTree>
    <p:extLst>
      <p:ext uri="{BB962C8B-B14F-4D97-AF65-F5344CB8AC3E}">
        <p14:creationId xmlns:p14="http://schemas.microsoft.com/office/powerpoint/2010/main" val="37557385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Sphere</a:t>
            </a:r>
            <a:endParaRPr lang="en-US" dirty="0"/>
          </a:p>
        </p:txBody>
      </p:sp>
      <p:sp>
        <p:nvSpPr>
          <p:cNvPr id="3" name="Content Placeholder 2"/>
          <p:cNvSpPr>
            <a:spLocks noGrp="1"/>
          </p:cNvSpPr>
          <p:nvPr>
            <p:ph idx="1"/>
          </p:nvPr>
        </p:nvSpPr>
        <p:spPr/>
        <p:txBody>
          <a:bodyPr>
            <a:normAutofit lnSpcReduction="10000"/>
          </a:bodyPr>
          <a:lstStyle/>
          <a:p>
            <a:r>
              <a:rPr lang="en-US" dirty="0"/>
              <a:t>Student-athletes who first come to college already have a predetermined social group within their sports team. Often times this excludes them from expanding to other social circles among peers who are not involved in varsity athletics</a:t>
            </a:r>
            <a:r>
              <a:rPr lang="en-US" dirty="0" smtClean="0"/>
              <a:t>.</a:t>
            </a:r>
          </a:p>
          <a:p>
            <a:r>
              <a:rPr lang="en-US" dirty="0"/>
              <a:t>Student-athletes also compromise their social activities in exchange for athletic and academic commitment</a:t>
            </a:r>
            <a:r>
              <a:rPr lang="en-US" dirty="0" smtClean="0"/>
              <a:t>.</a:t>
            </a:r>
          </a:p>
          <a:p>
            <a:r>
              <a:rPr lang="en-US" dirty="0"/>
              <a:t>Due to the social restriction athletes face their social development can be altered or disrupted (Meyer).</a:t>
            </a:r>
          </a:p>
        </p:txBody>
      </p:sp>
    </p:spTree>
    <p:extLst>
      <p:ext uri="{BB962C8B-B14F-4D97-AF65-F5344CB8AC3E}">
        <p14:creationId xmlns:p14="http://schemas.microsoft.com/office/powerpoint/2010/main" val="15566121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6767</TotalTime>
  <Words>960</Words>
  <Application>Microsoft Macintosh PowerPoint</Application>
  <PresentationFormat>On-screen Show (4:3)</PresentationFormat>
  <Paragraphs>56</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Habitat</vt:lpstr>
      <vt:lpstr>Student Athletics</vt:lpstr>
      <vt:lpstr>HOW DOES BEING A STUDENT-ATHLETE NEGATIVELY IMPACT A PERSON'S SOCIAL AND EMOTIONAL LIFE?</vt:lpstr>
      <vt:lpstr>Academic Sphere</vt:lpstr>
      <vt:lpstr>Academic Sphere</vt:lpstr>
      <vt:lpstr>Athletic Sphere</vt:lpstr>
      <vt:lpstr>Athletic Sphere</vt:lpstr>
      <vt:lpstr>Athletic Sphere</vt:lpstr>
      <vt:lpstr>Social Sphere</vt:lpstr>
      <vt:lpstr>Social Sphere</vt:lpstr>
      <vt:lpstr>Social Sphere</vt:lpstr>
      <vt:lpstr>Emotional Life</vt:lpstr>
      <vt:lpstr>Emotional Life</vt:lpstr>
      <vt:lpstr>Emotional Life</vt:lpstr>
      <vt:lpstr>Societal Expectation</vt:lpstr>
      <vt:lpstr>Societal Expectation</vt:lpstr>
      <vt:lpstr>Societal Expectation</vt:lpstr>
      <vt:lpstr>Professional Careers</vt:lpstr>
      <vt:lpstr>Professional Careers</vt:lpstr>
      <vt:lpstr>Findings</vt:lpstr>
      <vt:lpstr>Findings</vt:lpstr>
      <vt:lpstr>Findings</vt:lpstr>
      <vt:lpstr>Findings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Athletics</dc:title>
  <dc:creator>Aman Manji</dc:creator>
  <cp:lastModifiedBy>Aman Manji</cp:lastModifiedBy>
  <cp:revision>16</cp:revision>
  <dcterms:created xsi:type="dcterms:W3CDTF">2015-09-01T02:19:21Z</dcterms:created>
  <dcterms:modified xsi:type="dcterms:W3CDTF">2015-09-05T19:06:26Z</dcterms:modified>
</cp:coreProperties>
</file>